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5" r:id="rId6"/>
  </p:sldMasterIdLst>
  <p:notesMasterIdLst>
    <p:notesMasterId r:id="rId17"/>
  </p:notesMasterIdLst>
  <p:sldIdLst>
    <p:sldId id="260" r:id="rId7"/>
    <p:sldId id="261" r:id="rId8"/>
    <p:sldId id="262" r:id="rId9"/>
    <p:sldId id="263" r:id="rId10"/>
    <p:sldId id="266" r:id="rId11"/>
    <p:sldId id="267" r:id="rId12"/>
    <p:sldId id="268" r:id="rId13"/>
    <p:sldId id="269" r:id="rId14"/>
    <p:sldId id="264" r:id="rId15"/>
    <p:sldId id="26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8D1D4-CBC9-4C3C-98B6-04F35140B345}" type="datetimeFigureOut">
              <a:rPr lang="nl-NL" smtClean="0"/>
              <a:t>1-3-2023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7264B-1305-41B2-843A-F39B69A2FA25}" type="slidenum">
              <a:rPr lang="nl-NL" smtClean="0"/>
              <a:t>‹nr.›</a:t>
            </a:fld>
            <a:endParaRPr lang="nl-NL"/>
          </a:p>
        </p:txBody>
      </p:sp>
    </p:spTree>
    <p:extLst>
      <p:ext uri="{BB962C8B-B14F-4D97-AF65-F5344CB8AC3E}">
        <p14:creationId xmlns:p14="http://schemas.microsoft.com/office/powerpoint/2010/main" val="136809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Vrijdag komt Rob </a:t>
            </a:r>
            <a:r>
              <a:rPr lang="nl-NL" dirty="0" err="1"/>
              <a:t>Haen</a:t>
            </a:r>
            <a:r>
              <a:rPr lang="nl-NL" dirty="0"/>
              <a:t> praten; een ervaren community builder in Tilburg. Hij heeft deze ABCD methode ontwikkeld (met collega’s)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D9B25-5126-4124-8E8A-22611371FAE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29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107D-BCB1-C84B-B2E1-888A4596C9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12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107D-BCB1-C84B-B2E1-888A4596C9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43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107D-BCB1-C84B-B2E1-888A4596C9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0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107D-BCB1-C84B-B2E1-888A4596C9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59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D9B25-5126-4124-8E8A-22611371FAE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68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D9B25-5126-4124-8E8A-22611371FAE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2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60B14-C64A-B2EB-F401-3D6145C569F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C616DA-FFD5-BB96-9031-1A732744E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3D3A701-3EE0-F679-81BA-3BEE5B2861DE}"/>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EC492460-DC4C-EA9F-DE92-28510F5458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6F928F-CFFE-4911-F401-3B9CAAE5CCEF}"/>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1317532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48FAF-4808-29EB-79B0-AD94BB7256A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DDF3789-60D6-829A-296D-A6A47C1633A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7DC1CA-7829-52A3-3A7B-EED91C4036A5}"/>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2BE21667-5E65-7652-C952-3300E75B12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5978B8-A999-9B74-E27E-E282E946E0AD}"/>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43693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4267519-44A8-051E-96F9-3D0D9B35574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36ADA72-E7C1-820A-2074-A0D315541EA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35C49A-87BE-6F6C-50F6-DFA7E5EBBB19}"/>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A621F2E4-3F22-4715-BBBB-8EF8C49278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B10BC8-6A37-B128-14BD-1CD2C5B1D79F}"/>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40495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D4D1-00C4-4E8E-99A5-8D1DF5379DBE}"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849FBB-A067-4825-A8EB-574C9C74C9D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39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D4D1-00C4-4E8E-99A5-8D1DF5379DBE}"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610060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48560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7BC07-C8C0-7062-D20D-09E9B950BF2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6AED70-5D0D-B2AC-652C-F9F6DC58D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7159D2E-8395-42D0-E604-A87CEB17C330}"/>
              </a:ext>
            </a:extLst>
          </p:cNvPr>
          <p:cNvSpPr>
            <a:spLocks noGrp="1"/>
          </p:cNvSpPr>
          <p:nvPr>
            <p:ph type="dt" sz="half" idx="10"/>
          </p:nvPr>
        </p:nvSpPr>
        <p:spPr/>
        <p:txBody>
          <a:bodyPr/>
          <a:lstStyle/>
          <a:p>
            <a:fld id="{24406B9B-F597-47B0-988E-EA8A1584E5C1}"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3B56D55D-8D51-0783-408F-40090D287D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6DC848-0558-BC84-6FCA-E013F980A53A}"/>
              </a:ext>
            </a:extLst>
          </p:cNvPr>
          <p:cNvSpPr>
            <a:spLocks noGrp="1"/>
          </p:cNvSpPr>
          <p:nvPr>
            <p:ph type="sldNum" sz="quarter" idx="12"/>
          </p:nvPr>
        </p:nvSpPr>
        <p:spPr/>
        <p:txBody>
          <a:bodyPr/>
          <a:lstStyle/>
          <a:p>
            <a:fld id="{395D0B7E-3A30-4DE1-A1A4-88C28748F35D}" type="slidenum">
              <a:rPr lang="nl-NL" smtClean="0"/>
              <a:t>‹nr.›</a:t>
            </a:fld>
            <a:endParaRPr lang="nl-NL"/>
          </a:p>
        </p:txBody>
      </p:sp>
    </p:spTree>
    <p:extLst>
      <p:ext uri="{BB962C8B-B14F-4D97-AF65-F5344CB8AC3E}">
        <p14:creationId xmlns:p14="http://schemas.microsoft.com/office/powerpoint/2010/main" val="167181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0CAD2-BB60-2241-B82E-CDB720EC5D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AEE0D8A-4A58-4249-B71E-432432C77C33}"/>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8B21DD78-70AE-8242-B45C-A320C92B8B7F}"/>
              </a:ext>
            </a:extLst>
          </p:cNvPr>
          <p:cNvSpPr>
            <a:spLocks noGrp="1"/>
          </p:cNvSpPr>
          <p:nvPr>
            <p:ph type="dt" sz="half" idx="10"/>
          </p:nvPr>
        </p:nvSpPr>
        <p:spPr>
          <a:xfrm>
            <a:off x="838200" y="6356350"/>
            <a:ext cx="2743200" cy="365125"/>
          </a:xfrm>
          <a:prstGeom prst="rect">
            <a:avLst/>
          </a:prstGeom>
        </p:spPr>
        <p:txBody>
          <a:bodyPr/>
          <a:lstStyle/>
          <a:p>
            <a:fld id="{1D9EBEF6-9430-5040-807C-7DDB073BFCB9}" type="datetime1">
              <a:rPr lang="nl-NL" smtClean="0"/>
              <a:t>1-3-2023</a:t>
            </a:fld>
            <a:endParaRPr lang="nl-NL"/>
          </a:p>
        </p:txBody>
      </p:sp>
      <p:sp>
        <p:nvSpPr>
          <p:cNvPr id="5" name="Tijdelijke aanduiding voor voettekst 4">
            <a:extLst>
              <a:ext uri="{FF2B5EF4-FFF2-40B4-BE49-F238E27FC236}">
                <a16:creationId xmlns:a16="http://schemas.microsoft.com/office/drawing/2014/main" id="{0B244624-CBCF-624E-AEAB-6B3A1A3BB71B}"/>
              </a:ext>
            </a:extLst>
          </p:cNvPr>
          <p:cNvSpPr>
            <a:spLocks noGrp="1"/>
          </p:cNvSpPr>
          <p:nvPr>
            <p:ph type="ftr" sz="quarter" idx="11"/>
          </p:nvPr>
        </p:nvSpPr>
        <p:spPr>
          <a:xfrm>
            <a:off x="7272000" y="6300000"/>
            <a:ext cx="4114800" cy="365125"/>
          </a:xfrm>
        </p:spPr>
        <p:txBody>
          <a:bodyPr/>
          <a:lstStyle/>
          <a:p>
            <a:r>
              <a:rPr lang="nl-NL"/>
              <a:t>Training Community Building </a:t>
            </a:r>
          </a:p>
        </p:txBody>
      </p:sp>
      <p:sp>
        <p:nvSpPr>
          <p:cNvPr id="6" name="Tijdelijke aanduiding voor dianummer 5">
            <a:extLst>
              <a:ext uri="{FF2B5EF4-FFF2-40B4-BE49-F238E27FC236}">
                <a16:creationId xmlns:a16="http://schemas.microsoft.com/office/drawing/2014/main" id="{AC7F1FDB-71F0-E54E-9B37-E28F57E1FD35}"/>
              </a:ext>
            </a:extLst>
          </p:cNvPr>
          <p:cNvSpPr>
            <a:spLocks noGrp="1"/>
          </p:cNvSpPr>
          <p:nvPr>
            <p:ph type="sldNum" sz="quarter" idx="12"/>
          </p:nvPr>
        </p:nvSpPr>
        <p:spPr>
          <a:xfrm>
            <a:off x="4724400" y="6300000"/>
            <a:ext cx="2743200" cy="365125"/>
          </a:xfrm>
        </p:spPr>
        <p:txBody>
          <a:bodyPr/>
          <a:lstStyle/>
          <a:p>
            <a:fld id="{5324ADDB-2A97-D746-9DEB-128330BC2F3C}" type="slidenum">
              <a:rPr lang="nl-NL" smtClean="0"/>
              <a:t>‹nr.›</a:t>
            </a:fld>
            <a:endParaRPr lang="nl-NL"/>
          </a:p>
        </p:txBody>
      </p:sp>
    </p:spTree>
    <p:extLst>
      <p:ext uri="{BB962C8B-B14F-4D97-AF65-F5344CB8AC3E}">
        <p14:creationId xmlns:p14="http://schemas.microsoft.com/office/powerpoint/2010/main" val="3403224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519609-A656-A340-8BA3-1399CF83C80D}"/>
              </a:ext>
            </a:extLst>
          </p:cNvPr>
          <p:cNvSpPr>
            <a:spLocks noGrp="1"/>
          </p:cNvSpPr>
          <p:nvPr>
            <p:ph type="dt" sz="half" idx="10"/>
          </p:nvPr>
        </p:nvSpPr>
        <p:spPr>
          <a:xfrm>
            <a:off x="838200" y="6356350"/>
            <a:ext cx="2743200" cy="365125"/>
          </a:xfrm>
          <a:prstGeom prst="rect">
            <a:avLst/>
          </a:prstGeom>
        </p:spPr>
        <p:txBody>
          <a:bodyPr/>
          <a:lstStyle/>
          <a:p>
            <a:fld id="{10B40DA0-EEF3-1840-A770-676E01ACA861}" type="datetime1">
              <a:rPr lang="nl-NL" smtClean="0"/>
              <a:t>1-3-2023</a:t>
            </a:fld>
            <a:endParaRPr lang="nl-NL"/>
          </a:p>
        </p:txBody>
      </p:sp>
      <p:sp>
        <p:nvSpPr>
          <p:cNvPr id="3" name="Tijdelijke aanduiding voor voettekst 2">
            <a:extLst>
              <a:ext uri="{FF2B5EF4-FFF2-40B4-BE49-F238E27FC236}">
                <a16:creationId xmlns:a16="http://schemas.microsoft.com/office/drawing/2014/main" id="{94757964-C06A-5141-9978-90A7D277480F}"/>
              </a:ext>
            </a:extLst>
          </p:cNvPr>
          <p:cNvSpPr>
            <a:spLocks noGrp="1"/>
          </p:cNvSpPr>
          <p:nvPr>
            <p:ph type="ftr" sz="quarter" idx="11"/>
          </p:nvPr>
        </p:nvSpPr>
        <p:spPr/>
        <p:txBody>
          <a:bodyPr/>
          <a:lstStyle/>
          <a:p>
            <a:r>
              <a:rPr lang="nl-NL"/>
              <a:t>Training Community Building </a:t>
            </a:r>
          </a:p>
        </p:txBody>
      </p:sp>
      <p:sp>
        <p:nvSpPr>
          <p:cNvPr id="4" name="Tijdelijke aanduiding voor dianummer 3">
            <a:extLst>
              <a:ext uri="{FF2B5EF4-FFF2-40B4-BE49-F238E27FC236}">
                <a16:creationId xmlns:a16="http://schemas.microsoft.com/office/drawing/2014/main" id="{3BF6454C-DB76-8142-8B2E-5E63D1E30FB7}"/>
              </a:ext>
            </a:extLst>
          </p:cNvPr>
          <p:cNvSpPr>
            <a:spLocks noGrp="1"/>
          </p:cNvSpPr>
          <p:nvPr>
            <p:ph type="sldNum" sz="quarter" idx="12"/>
          </p:nvPr>
        </p:nvSpPr>
        <p:spPr/>
        <p:txBody>
          <a:bodyPr/>
          <a:lstStyle/>
          <a:p>
            <a:fld id="{5324ADDB-2A97-D746-9DEB-128330BC2F3C}" type="slidenum">
              <a:rPr lang="nl-NL" smtClean="0"/>
              <a:t>‹nr.›</a:t>
            </a:fld>
            <a:endParaRPr lang="nl-NL"/>
          </a:p>
        </p:txBody>
      </p:sp>
    </p:spTree>
    <p:extLst>
      <p:ext uri="{BB962C8B-B14F-4D97-AF65-F5344CB8AC3E}">
        <p14:creationId xmlns:p14="http://schemas.microsoft.com/office/powerpoint/2010/main" val="78812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6389F-50B9-6C47-8F11-DC28F38439E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1C33936-01A7-AD4E-B1AD-441695AA5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2DAAF4A-892B-CF41-BF2D-B760D4BF4138}"/>
              </a:ext>
            </a:extLst>
          </p:cNvPr>
          <p:cNvSpPr>
            <a:spLocks noGrp="1"/>
          </p:cNvSpPr>
          <p:nvPr>
            <p:ph type="dt" sz="half" idx="10"/>
          </p:nvPr>
        </p:nvSpPr>
        <p:spPr>
          <a:xfrm>
            <a:off x="838200" y="6356350"/>
            <a:ext cx="2743200" cy="365125"/>
          </a:xfrm>
          <a:prstGeom prst="rect">
            <a:avLst/>
          </a:prstGeom>
        </p:spPr>
        <p:txBody>
          <a:bodyPr/>
          <a:lstStyle/>
          <a:p>
            <a:fld id="{A04B19F6-F63E-9B43-A30F-ECB69A22FBD9}" type="datetime1">
              <a:rPr lang="nl-NL" smtClean="0"/>
              <a:t>1-3-2023</a:t>
            </a:fld>
            <a:endParaRPr lang="nl-NL"/>
          </a:p>
        </p:txBody>
      </p:sp>
      <p:sp>
        <p:nvSpPr>
          <p:cNvPr id="5" name="Tijdelijke aanduiding voor voettekst 4">
            <a:extLst>
              <a:ext uri="{FF2B5EF4-FFF2-40B4-BE49-F238E27FC236}">
                <a16:creationId xmlns:a16="http://schemas.microsoft.com/office/drawing/2014/main" id="{6BB38550-10FA-134D-93B7-72902FAF6491}"/>
              </a:ext>
            </a:extLst>
          </p:cNvPr>
          <p:cNvSpPr>
            <a:spLocks noGrp="1"/>
          </p:cNvSpPr>
          <p:nvPr>
            <p:ph type="ftr" sz="quarter" idx="11"/>
          </p:nvPr>
        </p:nvSpPr>
        <p:spPr/>
        <p:txBody>
          <a:bodyPr/>
          <a:lstStyle/>
          <a:p>
            <a:r>
              <a:rPr lang="nl-NL"/>
              <a:t>Training Community Building </a:t>
            </a:r>
          </a:p>
        </p:txBody>
      </p:sp>
      <p:sp>
        <p:nvSpPr>
          <p:cNvPr id="6" name="Tijdelijke aanduiding voor dianummer 5">
            <a:extLst>
              <a:ext uri="{FF2B5EF4-FFF2-40B4-BE49-F238E27FC236}">
                <a16:creationId xmlns:a16="http://schemas.microsoft.com/office/drawing/2014/main" id="{0E73F5C5-1DC0-1F41-BD80-C688B841D65B}"/>
              </a:ext>
            </a:extLst>
          </p:cNvPr>
          <p:cNvSpPr>
            <a:spLocks noGrp="1"/>
          </p:cNvSpPr>
          <p:nvPr>
            <p:ph type="sldNum" sz="quarter" idx="12"/>
          </p:nvPr>
        </p:nvSpPr>
        <p:spPr/>
        <p:txBody>
          <a:bodyPr/>
          <a:lstStyle/>
          <a:p>
            <a:fld id="{5324ADDB-2A97-D746-9DEB-128330BC2F3C}" type="slidenum">
              <a:rPr lang="nl-NL" smtClean="0"/>
              <a:t>‹nr.›</a:t>
            </a:fld>
            <a:endParaRPr lang="nl-NL"/>
          </a:p>
        </p:txBody>
      </p:sp>
    </p:spTree>
    <p:extLst>
      <p:ext uri="{BB962C8B-B14F-4D97-AF65-F5344CB8AC3E}">
        <p14:creationId xmlns:p14="http://schemas.microsoft.com/office/powerpoint/2010/main" val="85614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21086-DA23-BBE2-059A-7B73C63C5FB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0F5E5D-526B-6A4B-9D4D-AB822594742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249C8E-811E-5679-CB33-77569CDD1C96}"/>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42797905-1850-DB20-8EF6-7E1770B298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1C29B5-878F-29AC-C897-73EBB8FC1D4A}"/>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40591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89541-3B25-C2F1-A9AA-920DFA91D85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519B502-E45A-C273-E21E-D3BA8C4FFD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5911198-6628-A666-73BF-BB2AD9B91ADB}"/>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F545227C-20ED-A7AA-8F0F-05B533B9AE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FB87D6-36EA-00F9-856D-4030660426B9}"/>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239178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185B2-F3DC-19AA-6A70-0D7BBFE365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DE9FFFC-EE83-4214-4FA9-7620733ED58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ECD0ED7-0900-E3B7-1E29-92DAF0AA29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767FAC2-6F8E-3F17-4A9E-F739288416A9}"/>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6" name="Tijdelijke aanduiding voor voettekst 5">
            <a:extLst>
              <a:ext uri="{FF2B5EF4-FFF2-40B4-BE49-F238E27FC236}">
                <a16:creationId xmlns:a16="http://schemas.microsoft.com/office/drawing/2014/main" id="{D1F02B7B-0F56-93B5-F9AD-B25A0CEB05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A71889-0027-BB9D-C2A0-A0F6B8744AF9}"/>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400911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CA6A2-3C6C-A193-6643-D8E2BCD8131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13BFC30-2588-EB70-250D-07E5CC147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EA0574B-6478-533F-83EB-324FB26A4ED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86D9F74-4349-69A2-F401-F966D6B58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7860F71-8065-08B0-6036-5B28B122FF3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B3C8EED-093A-96CE-099D-4124EB34607A}"/>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8" name="Tijdelijke aanduiding voor voettekst 7">
            <a:extLst>
              <a:ext uri="{FF2B5EF4-FFF2-40B4-BE49-F238E27FC236}">
                <a16:creationId xmlns:a16="http://schemas.microsoft.com/office/drawing/2014/main" id="{B396458A-58BD-499F-D88C-AF923F2CC68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EBED676-2295-80CD-A461-D45A277AD625}"/>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187752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97570-1BB9-00CF-088B-828D75098E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A4B3DEE-8759-61A2-4D61-3E93DF55C348}"/>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4" name="Tijdelijke aanduiding voor voettekst 3">
            <a:extLst>
              <a:ext uri="{FF2B5EF4-FFF2-40B4-BE49-F238E27FC236}">
                <a16:creationId xmlns:a16="http://schemas.microsoft.com/office/drawing/2014/main" id="{8CE03C0B-2702-BA34-FC1F-71F4D6D804C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9D640F6-7C19-E2A0-8B28-20231EAAF95D}"/>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23400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9AFBEC1-6538-5006-E5AE-4D589128756A}"/>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3" name="Tijdelijke aanduiding voor voettekst 2">
            <a:extLst>
              <a:ext uri="{FF2B5EF4-FFF2-40B4-BE49-F238E27FC236}">
                <a16:creationId xmlns:a16="http://schemas.microsoft.com/office/drawing/2014/main" id="{CFC58BB6-6C84-F18A-66B7-2AD639D6B4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8FC418B-229B-4D9C-471A-13A7E1A03653}"/>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264812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08B34-8DD2-3A43-6E6F-DC13DE12D8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014B3B-CF41-C3BA-2CEC-A62051B80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F6AC1BE-F881-5A1C-E3DC-B78565DA7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9C747A3-45B7-C78E-5FE4-8420DEB04E57}"/>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6" name="Tijdelijke aanduiding voor voettekst 5">
            <a:extLst>
              <a:ext uri="{FF2B5EF4-FFF2-40B4-BE49-F238E27FC236}">
                <a16:creationId xmlns:a16="http://schemas.microsoft.com/office/drawing/2014/main" id="{74DF189A-EDC7-54EE-9957-7669ED967C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DEB2DB-23C6-7089-DD3B-0BB7953925ED}"/>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166223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E41AC-DD59-8591-0EF9-2C6876F188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EF2DEE-144E-E682-52B9-262F16594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86EDAE6-12CF-3D9F-04D3-A62D22E94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DB7FCFE-F4D4-C5F5-0ADB-D11AB0AD3110}"/>
              </a:ext>
            </a:extLst>
          </p:cNvPr>
          <p:cNvSpPr>
            <a:spLocks noGrp="1"/>
          </p:cNvSpPr>
          <p:nvPr>
            <p:ph type="dt" sz="half" idx="10"/>
          </p:nvPr>
        </p:nvSpPr>
        <p:spPr/>
        <p:txBody>
          <a:bodyPr/>
          <a:lstStyle/>
          <a:p>
            <a:fld id="{3A09BC08-40F5-486B-9662-F050C41DBC8D}" type="datetimeFigureOut">
              <a:rPr lang="nl-NL" smtClean="0"/>
              <a:t>1-3-2023</a:t>
            </a:fld>
            <a:endParaRPr lang="nl-NL"/>
          </a:p>
        </p:txBody>
      </p:sp>
      <p:sp>
        <p:nvSpPr>
          <p:cNvPr id="6" name="Tijdelijke aanduiding voor voettekst 5">
            <a:extLst>
              <a:ext uri="{FF2B5EF4-FFF2-40B4-BE49-F238E27FC236}">
                <a16:creationId xmlns:a16="http://schemas.microsoft.com/office/drawing/2014/main" id="{649F9280-B4E7-45B4-94B8-965A6EAE8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D8AB28-8938-16D3-6A3E-E792E7F79DCB}"/>
              </a:ext>
            </a:extLst>
          </p:cNvPr>
          <p:cNvSpPr>
            <a:spLocks noGrp="1"/>
          </p:cNvSpPr>
          <p:nvPr>
            <p:ph type="sldNum" sz="quarter" idx="12"/>
          </p:nvPr>
        </p:nvSpPr>
        <p:spPr/>
        <p:txBody>
          <a:bodyPr/>
          <a:lstStyle/>
          <a:p>
            <a:fld id="{789139FD-3EF8-4A7B-9C57-1BE5472AD0AA}" type="slidenum">
              <a:rPr lang="nl-NL" smtClean="0"/>
              <a:t>‹nr.›</a:t>
            </a:fld>
            <a:endParaRPr lang="nl-NL"/>
          </a:p>
        </p:txBody>
      </p:sp>
    </p:spTree>
    <p:extLst>
      <p:ext uri="{BB962C8B-B14F-4D97-AF65-F5344CB8AC3E}">
        <p14:creationId xmlns:p14="http://schemas.microsoft.com/office/powerpoint/2010/main" val="156366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97F4882-9CC2-6CD3-D60F-A7BA28717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D73407F-EA2E-C809-4835-47BB8A95A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EB5D76-2396-6713-EE72-4AD96C6D3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9BC08-40F5-486B-9662-F050C41DBC8D}"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BE2E5F8C-DB91-89CF-0D18-2CB5958F3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E610B45-731E-799F-D40C-9AEA00225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139FD-3EF8-4A7B-9C57-1BE5472AD0AA}" type="slidenum">
              <a:rPr lang="nl-NL" smtClean="0"/>
              <a:t>‹nr.›</a:t>
            </a:fld>
            <a:endParaRPr lang="nl-NL"/>
          </a:p>
        </p:txBody>
      </p:sp>
    </p:spTree>
    <p:extLst>
      <p:ext uri="{BB962C8B-B14F-4D97-AF65-F5344CB8AC3E}">
        <p14:creationId xmlns:p14="http://schemas.microsoft.com/office/powerpoint/2010/main" val="260321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22EE161-0B1C-B62F-6B10-8AC13A8BF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571B42B-AC64-92E1-BC7A-878971C48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1BBFDC-C89A-75B0-283F-590C9ABF3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492C4-FD83-4A2F-B099-032E909C8086}" type="datetimeFigureOut">
              <a:rPr lang="nl-NL" smtClean="0"/>
              <a:t>1-3-2023</a:t>
            </a:fld>
            <a:endParaRPr lang="nl-NL"/>
          </a:p>
        </p:txBody>
      </p:sp>
      <p:sp>
        <p:nvSpPr>
          <p:cNvPr id="5" name="Tijdelijke aanduiding voor voettekst 4">
            <a:extLst>
              <a:ext uri="{FF2B5EF4-FFF2-40B4-BE49-F238E27FC236}">
                <a16:creationId xmlns:a16="http://schemas.microsoft.com/office/drawing/2014/main" id="{61181EDA-BB15-87AE-D06F-BEE11538B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0B19667-2E96-E611-DF59-C89D8A00E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1599-7A6D-4600-81BE-8D8DCAA7BE43}" type="slidenum">
              <a:rPr lang="nl-NL" smtClean="0"/>
              <a:t>‹nr.›</a:t>
            </a:fld>
            <a:endParaRPr lang="nl-NL"/>
          </a:p>
        </p:txBody>
      </p:sp>
    </p:spTree>
    <p:extLst>
      <p:ext uri="{BB962C8B-B14F-4D97-AF65-F5344CB8AC3E}">
        <p14:creationId xmlns:p14="http://schemas.microsoft.com/office/powerpoint/2010/main" val="3089080692"/>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A29DBD-93B3-8E43-899B-FA794F305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750E4FBD-B175-214D-A3B3-8F64C0133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dirty="0"/>
              <a:t>Tekststijl van het model bewerken
Tweede niveau
Derde niveau
Vierde niveau
Vijfde niveau</a:t>
            </a:r>
          </a:p>
        </p:txBody>
      </p:sp>
      <p:sp>
        <p:nvSpPr>
          <p:cNvPr id="5" name="Tijdelijke aanduiding voor voettekst 4">
            <a:extLst>
              <a:ext uri="{FF2B5EF4-FFF2-40B4-BE49-F238E27FC236}">
                <a16:creationId xmlns:a16="http://schemas.microsoft.com/office/drawing/2014/main" id="{7A4A77E3-DC75-3841-BDD1-114F2CD2282C}"/>
              </a:ext>
            </a:extLst>
          </p:cNvPr>
          <p:cNvSpPr>
            <a:spLocks noGrp="1"/>
          </p:cNvSpPr>
          <p:nvPr>
            <p:ph type="ftr" sz="quarter" idx="3"/>
          </p:nvPr>
        </p:nvSpPr>
        <p:spPr>
          <a:xfrm>
            <a:off x="7272000" y="6300000"/>
            <a:ext cx="4114800" cy="36512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pPr algn="r"/>
            <a:r>
              <a:rPr lang="nl-NL"/>
              <a:t>Training Community Building </a:t>
            </a:r>
            <a:endParaRPr lang="nl-NL" dirty="0"/>
          </a:p>
        </p:txBody>
      </p:sp>
      <p:sp>
        <p:nvSpPr>
          <p:cNvPr id="6" name="Tijdelijke aanduiding voor dianummer 5">
            <a:extLst>
              <a:ext uri="{FF2B5EF4-FFF2-40B4-BE49-F238E27FC236}">
                <a16:creationId xmlns:a16="http://schemas.microsoft.com/office/drawing/2014/main" id="{74379F7A-255A-7D42-A362-91A41129BD88}"/>
              </a:ext>
            </a:extLst>
          </p:cNvPr>
          <p:cNvSpPr>
            <a:spLocks noGrp="1"/>
          </p:cNvSpPr>
          <p:nvPr>
            <p:ph type="sldNum" sz="quarter" idx="4"/>
          </p:nvPr>
        </p:nvSpPr>
        <p:spPr>
          <a:xfrm>
            <a:off x="4724400" y="63000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ctr"/>
            <a:fld id="{5324ADDB-2A97-D746-9DEB-128330BC2F3C}" type="slidenum">
              <a:rPr lang="nl-NL" smtClean="0"/>
              <a:pPr/>
              <a:t>‹nr.›</a:t>
            </a:fld>
            <a:endParaRPr lang="nl-NL" dirty="0"/>
          </a:p>
        </p:txBody>
      </p:sp>
    </p:spTree>
    <p:extLst>
      <p:ext uri="{BB962C8B-B14F-4D97-AF65-F5344CB8AC3E}">
        <p14:creationId xmlns:p14="http://schemas.microsoft.com/office/powerpoint/2010/main" val="7375719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6.emf"/><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5.emf"/><Relationship Id="rId10" Type="http://schemas.openxmlformats.org/officeDocument/2006/relationships/image" Target="../media/image11.png"/><Relationship Id="rId4" Type="http://schemas.openxmlformats.org/officeDocument/2006/relationships/image" Target="../media/image4.emf"/><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B1EC10D-8425-46AA-7A93-C83660CAD80F}"/>
              </a:ext>
            </a:extLst>
          </p:cNvPr>
          <p:cNvSpPr>
            <a:spLocks noGrp="1"/>
          </p:cNvSpPr>
          <p:nvPr>
            <p:ph type="ctrTitle"/>
          </p:nvPr>
        </p:nvSpPr>
        <p:spPr>
          <a:xfrm>
            <a:off x="880281" y="921452"/>
            <a:ext cx="4985018" cy="3268639"/>
          </a:xfrm>
        </p:spPr>
        <p:txBody>
          <a:bodyPr anchor="b">
            <a:normAutofit/>
          </a:bodyPr>
          <a:lstStyle/>
          <a:p>
            <a:pPr algn="l"/>
            <a:r>
              <a:rPr lang="nl-NL" sz="7200"/>
              <a:t>Community building</a:t>
            </a:r>
          </a:p>
        </p:txBody>
      </p:sp>
      <p:sp>
        <p:nvSpPr>
          <p:cNvPr id="3" name="Ondertitel 2">
            <a:extLst>
              <a:ext uri="{FF2B5EF4-FFF2-40B4-BE49-F238E27FC236}">
                <a16:creationId xmlns:a16="http://schemas.microsoft.com/office/drawing/2014/main" id="{D86098F2-CDB2-1E0F-795F-7354AA92D429}"/>
              </a:ext>
            </a:extLst>
          </p:cNvPr>
          <p:cNvSpPr>
            <a:spLocks noGrp="1"/>
          </p:cNvSpPr>
          <p:nvPr>
            <p:ph type="subTitle" idx="1"/>
          </p:nvPr>
        </p:nvSpPr>
        <p:spPr>
          <a:xfrm>
            <a:off x="880281" y="4285129"/>
            <a:ext cx="4985017" cy="1420409"/>
          </a:xfrm>
        </p:spPr>
        <p:txBody>
          <a:bodyPr anchor="t">
            <a:normAutofit/>
          </a:bodyPr>
          <a:lstStyle/>
          <a:p>
            <a:pPr algn="l"/>
            <a:r>
              <a:rPr lang="nl-NL" dirty="0"/>
              <a:t>Les 2 </a:t>
            </a:r>
            <a:endParaRPr lang="nl-NL"/>
          </a:p>
        </p:txBody>
      </p:sp>
      <p:sp>
        <p:nvSpPr>
          <p:cNvPr id="10" name="Freeform: Shape 9">
            <a:extLst>
              <a:ext uri="{FF2B5EF4-FFF2-40B4-BE49-F238E27FC236}">
                <a16:creationId xmlns:a16="http://schemas.microsoft.com/office/drawing/2014/main" id="{16D6FAA8-41A5-46EA-A8AB-E9D2754A6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601" y="1073777"/>
            <a:ext cx="5623281" cy="4686943"/>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455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4E39126-307A-CD21-669D-4FF7878A7330}"/>
              </a:ext>
            </a:extLst>
          </p:cNvPr>
          <p:cNvSpPr txBox="1"/>
          <p:nvPr/>
        </p:nvSpPr>
        <p:spPr>
          <a:xfrm>
            <a:off x="620486" y="897127"/>
            <a:ext cx="976448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5) Lokale economie: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waar delen mensen met elkaar spullen, goederen of diensten? Wat is de waarde van deze ruilvormen voor de community. Waar kan het versterkt worden? Waar zit de overvloed? Ook handel gebaseerd op geld kan positief werken voor de gemeenschap.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6) Verhalen: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Ook verhalen delen over de buurt, de geschiedenis, belangrijke gebeurtenissen, maar ook kleine persoonlijke verhalen zorgen voor verbinding. Verhalen kunnen inspireren en helpen bij stilstaan wat je hebt bereikt. Organiseer eens een Pas op de Plaats gesprek en vier samen wat er in beweging is gekomen. </a:t>
            </a:r>
          </a:p>
        </p:txBody>
      </p:sp>
    </p:spTree>
    <p:extLst>
      <p:ext uri="{BB962C8B-B14F-4D97-AF65-F5344CB8AC3E}">
        <p14:creationId xmlns:p14="http://schemas.microsoft.com/office/powerpoint/2010/main" val="2670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ABB4A-726E-4F93-D72C-D99BFDED425B}"/>
              </a:ext>
            </a:extLst>
          </p:cNvPr>
          <p:cNvSpPr>
            <a:spLocks noGrp="1"/>
          </p:cNvSpPr>
          <p:nvPr>
            <p:ph type="title"/>
          </p:nvPr>
        </p:nvSpPr>
        <p:spPr/>
        <p:txBody>
          <a:bodyPr/>
          <a:lstStyle/>
          <a:p>
            <a:r>
              <a:rPr lang="nl-NL" dirty="0"/>
              <a:t>Begrippenlijst </a:t>
            </a:r>
          </a:p>
        </p:txBody>
      </p:sp>
      <p:graphicFrame>
        <p:nvGraphicFramePr>
          <p:cNvPr id="3" name="Tabel 2">
            <a:extLst>
              <a:ext uri="{FF2B5EF4-FFF2-40B4-BE49-F238E27FC236}">
                <a16:creationId xmlns:a16="http://schemas.microsoft.com/office/drawing/2014/main" id="{BDCA17AB-B384-734E-7B76-D14ABA06928D}"/>
              </a:ext>
            </a:extLst>
          </p:cNvPr>
          <p:cNvGraphicFramePr>
            <a:graphicFrameLocks noGrp="1"/>
          </p:cNvGraphicFramePr>
          <p:nvPr/>
        </p:nvGraphicFramePr>
        <p:xfrm>
          <a:off x="838200" y="1825625"/>
          <a:ext cx="10515600" cy="1819402"/>
        </p:xfrm>
        <a:graphic>
          <a:graphicData uri="http://schemas.openxmlformats.org/drawingml/2006/table">
            <a:tbl>
              <a:tblPr firstRow="1" firstCol="1" bandRow="1">
                <a:tableStyleId>{5C22544A-7EE6-4342-B048-85BDC9FD1C3A}</a:tableStyleId>
              </a:tblPr>
              <a:tblGrid>
                <a:gridCol w="3045738">
                  <a:extLst>
                    <a:ext uri="{9D8B030D-6E8A-4147-A177-3AD203B41FA5}">
                      <a16:colId xmlns:a16="http://schemas.microsoft.com/office/drawing/2014/main" val="2298500982"/>
                    </a:ext>
                  </a:extLst>
                </a:gridCol>
                <a:gridCol w="7469862">
                  <a:extLst>
                    <a:ext uri="{9D8B030D-6E8A-4147-A177-3AD203B41FA5}">
                      <a16:colId xmlns:a16="http://schemas.microsoft.com/office/drawing/2014/main" val="62292072"/>
                    </a:ext>
                  </a:extLst>
                </a:gridCol>
              </a:tblGrid>
              <a:tr h="236220">
                <a:tc>
                  <a:txBody>
                    <a:bodyPr/>
                    <a:lstStyle/>
                    <a:p>
                      <a:pPr algn="ctr">
                        <a:lnSpc>
                          <a:spcPct val="107000"/>
                        </a:lnSpc>
                        <a:spcAft>
                          <a:spcPts val="800"/>
                        </a:spcAft>
                        <a:tabLst>
                          <a:tab pos="180340" algn="l"/>
                        </a:tabLst>
                      </a:pPr>
                      <a:r>
                        <a:rPr lang="nl-NL" sz="2000" dirty="0">
                          <a:effectLst/>
                        </a:rPr>
                        <a:t>Community building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180340" algn="l"/>
                        </a:tabLst>
                      </a:pPr>
                      <a:r>
                        <a:rPr lang="nl-NL" sz="2000" dirty="0">
                          <a:effectLst/>
                        </a:rPr>
                        <a:t>1.	Je kunt het begrip uitleggen en voorbeelden geven </a:t>
                      </a:r>
                      <a:endParaRPr lang="nl-NL" sz="2800" dirty="0">
                        <a:effectLst/>
                      </a:endParaRPr>
                    </a:p>
                    <a:p>
                      <a:pPr>
                        <a:lnSpc>
                          <a:spcPct val="107000"/>
                        </a:lnSpc>
                        <a:spcAft>
                          <a:spcPts val="800"/>
                        </a:spcAft>
                        <a:tabLst>
                          <a:tab pos="180340" algn="l"/>
                        </a:tabLst>
                      </a:pPr>
                      <a:r>
                        <a:rPr lang="nl-NL" sz="2000" dirty="0">
                          <a:effectLst/>
                        </a:rPr>
                        <a:t>2.	Je kent de speerpunten bij community building (ABCD methode)</a:t>
                      </a:r>
                      <a:endParaRPr lang="nl-NL" sz="2800" dirty="0">
                        <a:effectLst/>
                      </a:endParaRPr>
                    </a:p>
                    <a:p>
                      <a:pPr>
                        <a:lnSpc>
                          <a:spcPct val="107000"/>
                        </a:lnSpc>
                        <a:spcAft>
                          <a:spcPts val="800"/>
                        </a:spcAft>
                        <a:tabLst>
                          <a:tab pos="180340" algn="l"/>
                        </a:tabLst>
                      </a:pPr>
                      <a:r>
                        <a:rPr lang="nl-NL" sz="2000" dirty="0">
                          <a:effectLst/>
                        </a:rPr>
                        <a:t>3.	Je kent de </a:t>
                      </a:r>
                      <a:r>
                        <a:rPr lang="nl-NL" sz="2000" dirty="0" err="1">
                          <a:effectLst/>
                        </a:rPr>
                        <a:t>PK’s</a:t>
                      </a:r>
                      <a:r>
                        <a:rPr lang="nl-NL" sz="2000" dirty="0">
                          <a:effectLst/>
                        </a:rPr>
                        <a:t> van community building en kan die vertalen naar de praktijk</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3032627"/>
                  </a:ext>
                </a:extLst>
              </a:tr>
            </a:tbl>
          </a:graphicData>
        </a:graphic>
      </p:graphicFrame>
    </p:spTree>
    <p:extLst>
      <p:ext uri="{BB962C8B-B14F-4D97-AF65-F5344CB8AC3E}">
        <p14:creationId xmlns:p14="http://schemas.microsoft.com/office/powerpoint/2010/main" val="358240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C053DF2-D947-21DB-2D04-78A7C39416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9" r="1" b="1"/>
          <a:stretch/>
        </p:blipFill>
        <p:spPr bwMode="auto">
          <a:xfrm>
            <a:off x="5053285" y="1126671"/>
            <a:ext cx="6860851" cy="4865914"/>
          </a:xfrm>
          <a:prstGeom prst="rect">
            <a:avLst/>
          </a:prstGeom>
          <a:noFill/>
        </p:spPr>
      </p:pic>
      <p:sp>
        <p:nvSpPr>
          <p:cNvPr id="3" name="Titel 1">
            <a:extLst>
              <a:ext uri="{FF2B5EF4-FFF2-40B4-BE49-F238E27FC236}">
                <a16:creationId xmlns:a16="http://schemas.microsoft.com/office/drawing/2014/main" id="{8E10FF1A-A5C2-9A2D-07B6-D0BD0114902F}"/>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Verschillende methodes </a:t>
            </a:r>
          </a:p>
        </p:txBody>
      </p:sp>
      <p:sp>
        <p:nvSpPr>
          <p:cNvPr id="4" name="Tekstvak 3">
            <a:extLst>
              <a:ext uri="{FF2B5EF4-FFF2-40B4-BE49-F238E27FC236}">
                <a16:creationId xmlns:a16="http://schemas.microsoft.com/office/drawing/2014/main" id="{10E28A91-07AB-D16C-BFBD-176A3CA36424}"/>
              </a:ext>
            </a:extLst>
          </p:cNvPr>
          <p:cNvSpPr txBox="1"/>
          <p:nvPr/>
        </p:nvSpPr>
        <p:spPr>
          <a:xfrm>
            <a:off x="838200" y="2291896"/>
            <a:ext cx="3822189" cy="374276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Community development &gt;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 PK’s van community building &gt;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gehad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ABCD-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methode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gastles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van Rob) </a:t>
            </a:r>
          </a:p>
        </p:txBody>
      </p:sp>
    </p:spTree>
    <p:extLst>
      <p:ext uri="{BB962C8B-B14F-4D97-AF65-F5344CB8AC3E}">
        <p14:creationId xmlns:p14="http://schemas.microsoft.com/office/powerpoint/2010/main" val="1025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CE6F3-EC2F-C86F-5709-E0E019F6FF61}"/>
              </a:ext>
            </a:extLst>
          </p:cNvPr>
          <p:cNvSpPr>
            <a:spLocks noGrp="1"/>
          </p:cNvSpPr>
          <p:nvPr>
            <p:ph type="title"/>
          </p:nvPr>
        </p:nvSpPr>
        <p:spPr/>
        <p:txBody>
          <a:bodyPr/>
          <a:lstStyle/>
          <a:p>
            <a:r>
              <a:rPr lang="nl-NL" dirty="0"/>
              <a:t>ABCD methode </a:t>
            </a:r>
          </a:p>
        </p:txBody>
      </p:sp>
      <p:sp>
        <p:nvSpPr>
          <p:cNvPr id="4" name="Tekstvak 3">
            <a:extLst>
              <a:ext uri="{FF2B5EF4-FFF2-40B4-BE49-F238E27FC236}">
                <a16:creationId xmlns:a16="http://schemas.microsoft.com/office/drawing/2014/main" id="{70655D0F-192E-CABD-2772-9F6200C3605F}"/>
              </a:ext>
            </a:extLst>
          </p:cNvPr>
          <p:cNvSpPr txBox="1"/>
          <p:nvPr/>
        </p:nvSpPr>
        <p:spPr>
          <a:xfrm>
            <a:off x="1008289" y="1970706"/>
            <a:ext cx="906644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asset based community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Asset in de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betekenis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sterke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kanten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waardevolle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eigenschappen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al 4">
            <a:extLst>
              <a:ext uri="{FF2B5EF4-FFF2-40B4-BE49-F238E27FC236}">
                <a16:creationId xmlns:a16="http://schemas.microsoft.com/office/drawing/2014/main" id="{9671B371-D484-6D88-1842-1B68DF8498EC}"/>
              </a:ext>
            </a:extLst>
          </p:cNvPr>
          <p:cNvSpPr/>
          <p:nvPr/>
        </p:nvSpPr>
        <p:spPr>
          <a:xfrm>
            <a:off x="1008289" y="4408715"/>
            <a:ext cx="2988129" cy="18158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rPr>
              <a:t>Vrijdag was Rob </a:t>
            </a:r>
            <a:r>
              <a:rPr kumimoji="0" lang="nl-NL" sz="2000" b="0" i="0" u="none" strike="noStrike" kern="1200" cap="none" spc="0" normalizeH="0" baseline="0" noProof="0" dirty="0" err="1">
                <a:ln>
                  <a:noFill/>
                </a:ln>
                <a:solidFill>
                  <a:prstClr val="white"/>
                </a:solidFill>
                <a:effectLst/>
                <a:uLnTx/>
                <a:uFillTx/>
                <a:latin typeface="Calibri" panose="020F0502020204030204"/>
                <a:ea typeface="+mn-ea"/>
                <a:cs typeface="+mn-cs"/>
              </a:rPr>
              <a:t>Haen</a:t>
            </a:r>
            <a:r>
              <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rPr>
              <a:t> hier </a:t>
            </a:r>
            <a:r>
              <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 </a:t>
            </a:r>
            <a:endPar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17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3C764D1-F214-994D-9C1B-DA59C881818E}"/>
              </a:ext>
            </a:extLst>
          </p:cNvPr>
          <p:cNvSpPr/>
          <p:nvPr/>
        </p:nvSpPr>
        <p:spPr>
          <a:xfrm>
            <a:off x="0" y="0"/>
            <a:ext cx="12192000" cy="5514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DAA9DD72-0E95-904E-88B6-6FA9784C93C3}"/>
              </a:ext>
            </a:extLst>
          </p:cNvPr>
          <p:cNvPicPr>
            <a:picLocks noChangeAspect="1"/>
          </p:cNvPicPr>
          <p:nvPr/>
        </p:nvPicPr>
        <p:blipFill>
          <a:blip r:embed="rId3"/>
          <a:stretch>
            <a:fillRect/>
          </a:stretch>
        </p:blipFill>
        <p:spPr>
          <a:xfrm>
            <a:off x="485440" y="5859970"/>
            <a:ext cx="2345742" cy="671798"/>
          </a:xfrm>
          <a:prstGeom prst="rect">
            <a:avLst/>
          </a:prstGeom>
        </p:spPr>
      </p:pic>
      <p:grpSp>
        <p:nvGrpSpPr>
          <p:cNvPr id="2" name="Groep 1">
            <a:extLst>
              <a:ext uri="{FF2B5EF4-FFF2-40B4-BE49-F238E27FC236}">
                <a16:creationId xmlns:a16="http://schemas.microsoft.com/office/drawing/2014/main" id="{70F28166-692D-3F4F-859B-261655D9B539}"/>
              </a:ext>
            </a:extLst>
          </p:cNvPr>
          <p:cNvGrpSpPr/>
          <p:nvPr/>
        </p:nvGrpSpPr>
        <p:grpSpPr>
          <a:xfrm>
            <a:off x="485440" y="505642"/>
            <a:ext cx="9012128" cy="2871168"/>
            <a:chOff x="485440" y="481258"/>
            <a:chExt cx="9012128" cy="2871168"/>
          </a:xfrm>
        </p:grpSpPr>
        <p:sp>
          <p:nvSpPr>
            <p:cNvPr id="9" name="Afgeronde rechthoek 8">
              <a:extLst>
                <a:ext uri="{FF2B5EF4-FFF2-40B4-BE49-F238E27FC236}">
                  <a16:creationId xmlns:a16="http://schemas.microsoft.com/office/drawing/2014/main" id="{5038862C-EB52-E247-AFFB-FD50216E5900}"/>
                </a:ext>
              </a:extLst>
            </p:cNvPr>
            <p:cNvSpPr/>
            <p:nvPr/>
          </p:nvSpPr>
          <p:spPr>
            <a:xfrm>
              <a:off x="485440" y="481258"/>
              <a:ext cx="9012128" cy="2334948"/>
            </a:xfrm>
            <a:prstGeom prst="roundRect">
              <a:avLst>
                <a:gd name="adj" fmla="val 108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hthoekige driehoek 10">
              <a:extLst>
                <a:ext uri="{FF2B5EF4-FFF2-40B4-BE49-F238E27FC236}">
                  <a16:creationId xmlns:a16="http://schemas.microsoft.com/office/drawing/2014/main" id="{49CAB810-26CE-BA49-BE38-D5FD30F8C2A5}"/>
                </a:ext>
              </a:extLst>
            </p:cNvPr>
            <p:cNvSpPr/>
            <p:nvPr/>
          </p:nvSpPr>
          <p:spPr>
            <a:xfrm rot="10800000">
              <a:off x="3794813" y="2411271"/>
              <a:ext cx="941155" cy="9411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2" name="Tekstvak 11">
            <a:extLst>
              <a:ext uri="{FF2B5EF4-FFF2-40B4-BE49-F238E27FC236}">
                <a16:creationId xmlns:a16="http://schemas.microsoft.com/office/drawing/2014/main" id="{0C433A71-9FCD-0B4F-9B87-0DF1ED99BA52}"/>
              </a:ext>
            </a:extLst>
          </p:cNvPr>
          <p:cNvSpPr txBox="1"/>
          <p:nvPr/>
        </p:nvSpPr>
        <p:spPr>
          <a:xfrm>
            <a:off x="1159147" y="1189883"/>
            <a:ext cx="8212273" cy="687368"/>
          </a:xfrm>
          <a:prstGeom prst="rect">
            <a:avLst/>
          </a:prstGeom>
          <a:noFill/>
        </p:spPr>
        <p:txBody>
          <a:bodyPr wrap="square" lIns="0" tIns="0" rIns="0" rtlCol="0">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nl-NL" sz="4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Training Community Building</a:t>
            </a:r>
          </a:p>
        </p:txBody>
      </p:sp>
      <p:sp>
        <p:nvSpPr>
          <p:cNvPr id="13" name="Tekstvak 12">
            <a:extLst>
              <a:ext uri="{FF2B5EF4-FFF2-40B4-BE49-F238E27FC236}">
                <a16:creationId xmlns:a16="http://schemas.microsoft.com/office/drawing/2014/main" id="{BBDD7B94-CB27-584C-B53A-2D1027D2209F}"/>
              </a:ext>
            </a:extLst>
          </p:cNvPr>
          <p:cNvSpPr txBox="1"/>
          <p:nvPr/>
        </p:nvSpPr>
        <p:spPr>
          <a:xfrm>
            <a:off x="5265283" y="3866342"/>
            <a:ext cx="5924084" cy="835293"/>
          </a:xfrm>
          <a:prstGeom prst="rect">
            <a:avLst/>
          </a:prstGeom>
          <a:noFill/>
        </p:spPr>
        <p:txBody>
          <a:bodyPr wrap="square" lIns="0" tIns="0" rIns="0" bIns="4680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Light" panose="020F0302020204030204"/>
                <a:ea typeface="+mn-ea"/>
                <a:cs typeface="+mn-cs"/>
              </a:rPr>
              <a:t>Een training ontwikkeld door </a:t>
            </a:r>
            <a:r>
              <a:rPr kumimoji="0" lang="nl-NL" sz="1800" b="1" i="0" u="none" strike="noStrike" kern="1200" cap="none" spc="0" normalizeH="0" baseline="0" noProof="0" dirty="0" err="1">
                <a:ln>
                  <a:noFill/>
                </a:ln>
                <a:solidFill>
                  <a:srgbClr val="000000"/>
                </a:solidFill>
                <a:effectLst/>
                <a:uLnTx/>
                <a:uFillTx/>
                <a:latin typeface="Calibri Light" panose="020F0302020204030204"/>
                <a:ea typeface="+mn-ea"/>
                <a:cs typeface="+mn-cs"/>
              </a:rPr>
              <a:t>Contourdetwern</a:t>
            </a:r>
            <a:r>
              <a:rPr kumimoji="0" lang="nl-NL" sz="1800" b="1" i="0" u="none" strike="noStrike" kern="1200" cap="none" spc="0" normalizeH="0" baseline="0" noProof="0" dirty="0">
                <a:ln>
                  <a:noFill/>
                </a:ln>
                <a:solidFill>
                  <a:srgbClr val="000000"/>
                </a:solidFill>
                <a:effectLst/>
                <a:uLnTx/>
                <a:uFillTx/>
                <a:latin typeface="Calibri Light" panose="020F0302020204030204"/>
                <a:ea typeface="+mn-ea"/>
                <a:cs typeface="+mn-cs"/>
              </a:rPr>
              <a:t> over het nut en noodzaak van het het hebben van een sterke gemeenschap</a:t>
            </a:r>
          </a:p>
        </p:txBody>
      </p:sp>
      <p:pic>
        <p:nvPicPr>
          <p:cNvPr id="14" name="Afbeelding 13">
            <a:extLst>
              <a:ext uri="{FF2B5EF4-FFF2-40B4-BE49-F238E27FC236}">
                <a16:creationId xmlns:a16="http://schemas.microsoft.com/office/drawing/2014/main" id="{F5A9F999-B2F5-CC42-A096-6A8BE131A31B}"/>
              </a:ext>
            </a:extLst>
          </p:cNvPr>
          <p:cNvPicPr>
            <a:picLocks noChangeAspect="1"/>
          </p:cNvPicPr>
          <p:nvPr/>
        </p:nvPicPr>
        <p:blipFill>
          <a:blip r:embed="rId4"/>
          <a:stretch>
            <a:fillRect/>
          </a:stretch>
        </p:blipFill>
        <p:spPr>
          <a:xfrm>
            <a:off x="10291864" y="452074"/>
            <a:ext cx="1508512" cy="236273"/>
          </a:xfrm>
          <a:prstGeom prst="rect">
            <a:avLst/>
          </a:prstGeom>
        </p:spPr>
      </p:pic>
      <p:grpSp>
        <p:nvGrpSpPr>
          <p:cNvPr id="3" name="Groep 2">
            <a:extLst>
              <a:ext uri="{FF2B5EF4-FFF2-40B4-BE49-F238E27FC236}">
                <a16:creationId xmlns:a16="http://schemas.microsoft.com/office/drawing/2014/main" id="{24E557FD-3226-4049-9377-2B44644096AC}"/>
              </a:ext>
            </a:extLst>
          </p:cNvPr>
          <p:cNvGrpSpPr/>
          <p:nvPr/>
        </p:nvGrpSpPr>
        <p:grpSpPr>
          <a:xfrm>
            <a:off x="5265284" y="2321867"/>
            <a:ext cx="6535092" cy="1222071"/>
            <a:chOff x="5265284" y="2321867"/>
            <a:chExt cx="6535092" cy="1222071"/>
          </a:xfrm>
          <a:solidFill>
            <a:schemeClr val="accent2"/>
          </a:solidFill>
        </p:grpSpPr>
        <p:sp>
          <p:nvSpPr>
            <p:cNvPr id="10" name="Afgeronde rechthoek 9">
              <a:extLst>
                <a:ext uri="{FF2B5EF4-FFF2-40B4-BE49-F238E27FC236}">
                  <a16:creationId xmlns:a16="http://schemas.microsoft.com/office/drawing/2014/main" id="{D252FC49-053B-CF4E-91E6-908C2AE01B84}"/>
                </a:ext>
              </a:extLst>
            </p:cNvPr>
            <p:cNvSpPr/>
            <p:nvPr/>
          </p:nvSpPr>
          <p:spPr>
            <a:xfrm>
              <a:off x="5265284" y="2321867"/>
              <a:ext cx="6535092" cy="894592"/>
            </a:xfrm>
            <a:prstGeom prst="roundRect">
              <a:avLst>
                <a:gd name="adj" fmla="val 108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hthoekige driehoek 14">
              <a:extLst>
                <a:ext uri="{FF2B5EF4-FFF2-40B4-BE49-F238E27FC236}">
                  <a16:creationId xmlns:a16="http://schemas.microsoft.com/office/drawing/2014/main" id="{0E0F96A7-47F4-E34C-9BD0-A88B6A7F900C}"/>
                </a:ext>
              </a:extLst>
            </p:cNvPr>
            <p:cNvSpPr/>
            <p:nvPr/>
          </p:nvSpPr>
          <p:spPr>
            <a:xfrm rot="5400000">
              <a:off x="5737055" y="2777281"/>
              <a:ext cx="766657" cy="7666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6" name="Tekstvak 15">
            <a:extLst>
              <a:ext uri="{FF2B5EF4-FFF2-40B4-BE49-F238E27FC236}">
                <a16:creationId xmlns:a16="http://schemas.microsoft.com/office/drawing/2014/main" id="{B691708C-7EAE-D444-B762-38B1AC4007E1}"/>
              </a:ext>
            </a:extLst>
          </p:cNvPr>
          <p:cNvSpPr txBox="1"/>
          <p:nvPr/>
        </p:nvSpPr>
        <p:spPr>
          <a:xfrm>
            <a:off x="5651438" y="2515247"/>
            <a:ext cx="6055122" cy="507831"/>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Werken aan sterke gemeenschappen</a:t>
            </a:r>
          </a:p>
        </p:txBody>
      </p:sp>
      <p:sp>
        <p:nvSpPr>
          <p:cNvPr id="17" name="Rechthoek 16">
            <a:extLst>
              <a:ext uri="{FF2B5EF4-FFF2-40B4-BE49-F238E27FC236}">
                <a16:creationId xmlns:a16="http://schemas.microsoft.com/office/drawing/2014/main" id="{C9953F22-A7BF-504D-923A-6C16F9529EFD}"/>
              </a:ext>
            </a:extLst>
          </p:cNvPr>
          <p:cNvSpPr/>
          <p:nvPr/>
        </p:nvSpPr>
        <p:spPr>
          <a:xfrm>
            <a:off x="9058656" y="6075359"/>
            <a:ext cx="2741720"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rPr>
            </a:br>
            <a:r>
              <a:rPr kumimoji="0" lang="nl-NL" sz="1400" b="0" i="0" u="none" strike="noStrike" kern="1200" cap="none" spc="0" normalizeH="0" baseline="0" noProof="0" dirty="0">
                <a:ln>
                  <a:noFill/>
                </a:ln>
                <a:solidFill>
                  <a:srgbClr val="E60000"/>
                </a:solidFill>
                <a:effectLst/>
                <a:uLnTx/>
                <a:uFillTx/>
                <a:latin typeface="Calibri Light" panose="020F0302020204030204"/>
                <a:ea typeface="+mn-ea"/>
                <a:cs typeface="+mn-cs"/>
              </a:rPr>
              <a:t>voorjaar 2022</a:t>
            </a:r>
          </a:p>
        </p:txBody>
      </p:sp>
    </p:spTree>
    <p:extLst>
      <p:ext uri="{BB962C8B-B14F-4D97-AF65-F5344CB8AC3E}">
        <p14:creationId xmlns:p14="http://schemas.microsoft.com/office/powerpoint/2010/main" val="375760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5F7845B-F224-6246-9D8E-62E3B096009F}"/>
              </a:ext>
            </a:extLst>
          </p:cNvPr>
          <p:cNvSpPr/>
          <p:nvPr/>
        </p:nvSpPr>
        <p:spPr>
          <a:xfrm>
            <a:off x="-17463" y="-18540"/>
            <a:ext cx="12192000" cy="5514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Afbeelding 13">
            <a:extLst>
              <a:ext uri="{FF2B5EF4-FFF2-40B4-BE49-F238E27FC236}">
                <a16:creationId xmlns:a16="http://schemas.microsoft.com/office/drawing/2014/main" id="{34850388-1590-3241-9CBE-640E7995FFBC}"/>
              </a:ext>
            </a:extLst>
          </p:cNvPr>
          <p:cNvPicPr>
            <a:picLocks noChangeAspect="1"/>
          </p:cNvPicPr>
          <p:nvPr/>
        </p:nvPicPr>
        <p:blipFill>
          <a:blip r:embed="rId3"/>
          <a:stretch>
            <a:fillRect/>
          </a:stretch>
        </p:blipFill>
        <p:spPr>
          <a:xfrm>
            <a:off x="440785" y="2596510"/>
            <a:ext cx="11297492" cy="2789103"/>
          </a:xfrm>
          <a:prstGeom prst="rect">
            <a:avLst/>
          </a:prstGeom>
        </p:spPr>
      </p:pic>
      <p:sp>
        <p:nvSpPr>
          <p:cNvPr id="13" name="Afgeronde rechthoek 12">
            <a:extLst>
              <a:ext uri="{FF2B5EF4-FFF2-40B4-BE49-F238E27FC236}">
                <a16:creationId xmlns:a16="http://schemas.microsoft.com/office/drawing/2014/main" id="{F7B50A12-D5AC-3242-9F63-1200CEDAB707}"/>
              </a:ext>
            </a:extLst>
          </p:cNvPr>
          <p:cNvSpPr/>
          <p:nvPr/>
        </p:nvSpPr>
        <p:spPr>
          <a:xfrm>
            <a:off x="2605634" y="871243"/>
            <a:ext cx="9132643" cy="1567551"/>
          </a:xfrm>
          <a:prstGeom prst="roundRect">
            <a:avLst>
              <a:gd name="adj" fmla="val 86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9E9DD108-A206-8A45-B06F-E49FA6D393CB}"/>
              </a:ext>
            </a:extLst>
          </p:cNvPr>
          <p:cNvPicPr>
            <a:picLocks noChangeAspect="1"/>
          </p:cNvPicPr>
          <p:nvPr/>
        </p:nvPicPr>
        <p:blipFill>
          <a:blip r:embed="rId4"/>
          <a:stretch>
            <a:fillRect/>
          </a:stretch>
        </p:blipFill>
        <p:spPr>
          <a:xfrm>
            <a:off x="485440" y="5859970"/>
            <a:ext cx="2345742" cy="671798"/>
          </a:xfrm>
          <a:prstGeom prst="rect">
            <a:avLst/>
          </a:prstGeom>
        </p:spPr>
      </p:pic>
      <p:sp>
        <p:nvSpPr>
          <p:cNvPr id="9" name="Tekstvak 8">
            <a:extLst>
              <a:ext uri="{FF2B5EF4-FFF2-40B4-BE49-F238E27FC236}">
                <a16:creationId xmlns:a16="http://schemas.microsoft.com/office/drawing/2014/main" id="{3BC1483C-BDB0-3747-8DD3-74C3C7E96FBF}"/>
              </a:ext>
            </a:extLst>
          </p:cNvPr>
          <p:cNvSpPr txBox="1"/>
          <p:nvPr/>
        </p:nvSpPr>
        <p:spPr>
          <a:xfrm>
            <a:off x="2831181" y="1584033"/>
            <a:ext cx="8647370" cy="661720"/>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waar stabiele en gezonde gemeenschappen optimaal gebruik van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pic>
        <p:nvPicPr>
          <p:cNvPr id="10" name="Afbeelding 9">
            <a:extLst>
              <a:ext uri="{FF2B5EF4-FFF2-40B4-BE49-F238E27FC236}">
                <a16:creationId xmlns:a16="http://schemas.microsoft.com/office/drawing/2014/main" id="{EAA33E5D-735B-3F44-988C-7448286A1931}"/>
              </a:ext>
            </a:extLst>
          </p:cNvPr>
          <p:cNvPicPr>
            <a:picLocks noChangeAspect="1"/>
          </p:cNvPicPr>
          <p:nvPr/>
        </p:nvPicPr>
        <p:blipFill>
          <a:blip r:embed="rId5"/>
          <a:stretch>
            <a:fillRect/>
          </a:stretch>
        </p:blipFill>
        <p:spPr>
          <a:xfrm>
            <a:off x="10291864" y="452074"/>
            <a:ext cx="1508512" cy="236273"/>
          </a:xfrm>
          <a:prstGeom prst="rect">
            <a:avLst/>
          </a:prstGeom>
        </p:spPr>
      </p:pic>
      <p:grpSp>
        <p:nvGrpSpPr>
          <p:cNvPr id="32" name="Groep 31">
            <a:extLst>
              <a:ext uri="{FF2B5EF4-FFF2-40B4-BE49-F238E27FC236}">
                <a16:creationId xmlns:a16="http://schemas.microsoft.com/office/drawing/2014/main" id="{49699502-8BD9-3B47-B26F-EF28780E9D77}"/>
              </a:ext>
            </a:extLst>
          </p:cNvPr>
          <p:cNvGrpSpPr/>
          <p:nvPr/>
        </p:nvGrpSpPr>
        <p:grpSpPr>
          <a:xfrm>
            <a:off x="440786" y="274747"/>
            <a:ext cx="6535092" cy="1239499"/>
            <a:chOff x="5265284" y="2321867"/>
            <a:chExt cx="6535092" cy="1239499"/>
          </a:xfrm>
          <a:solidFill>
            <a:schemeClr val="accent2"/>
          </a:solidFill>
        </p:grpSpPr>
        <p:sp>
          <p:nvSpPr>
            <p:cNvPr id="33" name="Afgeronde rechthoek 32">
              <a:extLst>
                <a:ext uri="{FF2B5EF4-FFF2-40B4-BE49-F238E27FC236}">
                  <a16:creationId xmlns:a16="http://schemas.microsoft.com/office/drawing/2014/main" id="{129BD998-03CC-7E4E-B562-FB17E4E20DFB}"/>
                </a:ext>
              </a:extLst>
            </p:cNvPr>
            <p:cNvSpPr/>
            <p:nvPr/>
          </p:nvSpPr>
          <p:spPr>
            <a:xfrm>
              <a:off x="5265284" y="2321867"/>
              <a:ext cx="6535092" cy="894592"/>
            </a:xfrm>
            <a:prstGeom prst="roundRect">
              <a:avLst>
                <a:gd name="adj" fmla="val 108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hthoekige driehoek 33">
              <a:extLst>
                <a:ext uri="{FF2B5EF4-FFF2-40B4-BE49-F238E27FC236}">
                  <a16:creationId xmlns:a16="http://schemas.microsoft.com/office/drawing/2014/main" id="{C20CB543-1F2A-644D-8DE9-260443375151}"/>
                </a:ext>
              </a:extLst>
            </p:cNvPr>
            <p:cNvSpPr/>
            <p:nvPr/>
          </p:nvSpPr>
          <p:spPr>
            <a:xfrm rot="5400000" flipV="1">
              <a:off x="8733636" y="2561078"/>
              <a:ext cx="766657" cy="12339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5" name="Tekstvak 34">
            <a:extLst>
              <a:ext uri="{FF2B5EF4-FFF2-40B4-BE49-F238E27FC236}">
                <a16:creationId xmlns:a16="http://schemas.microsoft.com/office/drawing/2014/main" id="{A8D5EB1D-CC66-B84C-8255-E75625415AA7}"/>
              </a:ext>
            </a:extLst>
          </p:cNvPr>
          <p:cNvSpPr txBox="1"/>
          <p:nvPr/>
        </p:nvSpPr>
        <p:spPr>
          <a:xfrm>
            <a:off x="677381" y="388283"/>
            <a:ext cx="6055122" cy="661720"/>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Bouwstenen</a:t>
            </a:r>
          </a:p>
        </p:txBody>
      </p:sp>
      <p:sp>
        <p:nvSpPr>
          <p:cNvPr id="12" name="Tekstvak 11">
            <a:extLst>
              <a:ext uri="{FF2B5EF4-FFF2-40B4-BE49-F238E27FC236}">
                <a16:creationId xmlns:a16="http://schemas.microsoft.com/office/drawing/2014/main" id="{2CE2A9F1-7E48-C045-B130-A82B81CB6247}"/>
              </a:ext>
            </a:extLst>
          </p:cNvPr>
          <p:cNvSpPr txBox="1"/>
          <p:nvPr/>
        </p:nvSpPr>
        <p:spPr>
          <a:xfrm>
            <a:off x="440785" y="3885077"/>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Vaardigheden van bewoners</a:t>
            </a:r>
            <a:endParaRPr kumimoji="0" lang="nl-NL" sz="18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6" name="Tekstvak 35">
            <a:extLst>
              <a:ext uri="{FF2B5EF4-FFF2-40B4-BE49-F238E27FC236}">
                <a16:creationId xmlns:a16="http://schemas.microsoft.com/office/drawing/2014/main" id="{1866AF7D-6FDE-E544-9CCB-B50CA37CDF63}"/>
              </a:ext>
            </a:extLst>
          </p:cNvPr>
          <p:cNvSpPr txBox="1"/>
          <p:nvPr/>
        </p:nvSpPr>
        <p:spPr>
          <a:xfrm>
            <a:off x="2064346" y="3885077"/>
            <a:ext cx="153367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Kracht van lokale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verenigingen</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7" name="Tekstvak 36">
            <a:extLst>
              <a:ext uri="{FF2B5EF4-FFF2-40B4-BE49-F238E27FC236}">
                <a16:creationId xmlns:a16="http://schemas.microsoft.com/office/drawing/2014/main" id="{A401A646-7CCA-FE47-898C-D00B415B17BF}"/>
              </a:ext>
            </a:extLst>
          </p:cNvPr>
          <p:cNvSpPr txBox="1"/>
          <p:nvPr/>
        </p:nvSpPr>
        <p:spPr>
          <a:xfrm>
            <a:off x="3704942" y="3885077"/>
            <a:ext cx="15336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Middelen van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organisaties in de buurt</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8" name="Tekstvak 37">
            <a:extLst>
              <a:ext uri="{FF2B5EF4-FFF2-40B4-BE49-F238E27FC236}">
                <a16:creationId xmlns:a16="http://schemas.microsoft.com/office/drawing/2014/main" id="{AA8A965D-534D-3C49-AE63-B5A0990D8E07}"/>
              </a:ext>
            </a:extLst>
          </p:cNvPr>
          <p:cNvSpPr txBox="1"/>
          <p:nvPr/>
        </p:nvSpPr>
        <p:spPr>
          <a:xfrm>
            <a:off x="5345538" y="3885077"/>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Fysieke hulpbronnen</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9" name="Tekstvak 38">
            <a:extLst>
              <a:ext uri="{FF2B5EF4-FFF2-40B4-BE49-F238E27FC236}">
                <a16:creationId xmlns:a16="http://schemas.microsoft.com/office/drawing/2014/main" id="{CADCB02A-9F9F-DD4A-A71D-F60497B841C0}"/>
              </a:ext>
            </a:extLst>
          </p:cNvPr>
          <p:cNvSpPr txBox="1"/>
          <p:nvPr/>
        </p:nvSpPr>
        <p:spPr>
          <a:xfrm>
            <a:off x="6978042" y="3885077"/>
            <a:ext cx="31415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Economische middelen van de buurt</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40" name="Tekstvak 39">
            <a:extLst>
              <a:ext uri="{FF2B5EF4-FFF2-40B4-BE49-F238E27FC236}">
                <a16:creationId xmlns:a16="http://schemas.microsoft.com/office/drawing/2014/main" id="{A41DA7DB-3D20-4148-BAF6-61B207153D19}"/>
              </a:ext>
            </a:extLst>
          </p:cNvPr>
          <p:cNvSpPr txBox="1"/>
          <p:nvPr/>
        </p:nvSpPr>
        <p:spPr>
          <a:xfrm>
            <a:off x="10204606" y="3885077"/>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Verhalen en erfgoed</a:t>
            </a:r>
            <a:r>
              <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rPr>
              <a:t>.</a:t>
            </a:r>
          </a:p>
        </p:txBody>
      </p:sp>
      <p:sp>
        <p:nvSpPr>
          <p:cNvPr id="2" name="Tijdelijke aanduiding voor voettekst 1">
            <a:extLst>
              <a:ext uri="{FF2B5EF4-FFF2-40B4-BE49-F238E27FC236}">
                <a16:creationId xmlns:a16="http://schemas.microsoft.com/office/drawing/2014/main" id="{D41F47C5-E2FC-F342-9122-5803766F75F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rgbClr val="000000">
                    <a:tint val="75000"/>
                  </a:srgbClr>
                </a:solidFill>
                <a:effectLst/>
                <a:uLnTx/>
                <a:uFillTx/>
                <a:latin typeface="Calibri Light" panose="020F0302020204030204"/>
                <a:ea typeface="+mn-ea"/>
                <a:cs typeface="+mn-cs"/>
              </a:rPr>
              <a:t>Training Community Building </a:t>
            </a:r>
          </a:p>
        </p:txBody>
      </p:sp>
      <p:sp>
        <p:nvSpPr>
          <p:cNvPr id="3" name="Rechthoek 2">
            <a:extLst>
              <a:ext uri="{FF2B5EF4-FFF2-40B4-BE49-F238E27FC236}">
                <a16:creationId xmlns:a16="http://schemas.microsoft.com/office/drawing/2014/main" id="{F7396372-6F7C-BE4C-A634-C597CB23249D}"/>
              </a:ext>
            </a:extLst>
          </p:cNvPr>
          <p:cNvSpPr/>
          <p:nvPr/>
        </p:nvSpPr>
        <p:spPr>
          <a:xfrm>
            <a:off x="677381" y="2713703"/>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76A54A94-C5C2-0A40-ADFF-59C02D33CF77}"/>
              </a:ext>
            </a:extLst>
          </p:cNvPr>
          <p:cNvSpPr/>
          <p:nvPr/>
        </p:nvSpPr>
        <p:spPr>
          <a:xfrm>
            <a:off x="3945229" y="2712448"/>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D1768698-0AF8-DA46-9F18-C7FF5F4F6710}"/>
              </a:ext>
            </a:extLst>
          </p:cNvPr>
          <p:cNvSpPr/>
          <p:nvPr/>
        </p:nvSpPr>
        <p:spPr>
          <a:xfrm>
            <a:off x="5569452" y="2773761"/>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43BB6686-F348-6640-9828-32727814D071}"/>
              </a:ext>
            </a:extLst>
          </p:cNvPr>
          <p:cNvSpPr/>
          <p:nvPr/>
        </p:nvSpPr>
        <p:spPr>
          <a:xfrm>
            <a:off x="10422114" y="2712334"/>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05D8C689-1903-BE4A-995C-0AA9627EBBC6}"/>
              </a:ext>
            </a:extLst>
          </p:cNvPr>
          <p:cNvSpPr/>
          <p:nvPr/>
        </p:nvSpPr>
        <p:spPr>
          <a:xfrm>
            <a:off x="6893529" y="2549915"/>
            <a:ext cx="4938594" cy="2890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9" name="Afbeelding 28">
            <a:extLst>
              <a:ext uri="{FF2B5EF4-FFF2-40B4-BE49-F238E27FC236}">
                <a16:creationId xmlns:a16="http://schemas.microsoft.com/office/drawing/2014/main" id="{0C688390-C964-9743-BA51-490BA83A7537}"/>
              </a:ext>
            </a:extLst>
          </p:cNvPr>
          <p:cNvPicPr>
            <a:picLocks noChangeAspect="1"/>
          </p:cNvPicPr>
          <p:nvPr/>
        </p:nvPicPr>
        <p:blipFill rotWithShape="1">
          <a:blip r:embed="rId3"/>
          <a:srcRect r="57367"/>
          <a:stretch/>
        </p:blipFill>
        <p:spPr>
          <a:xfrm>
            <a:off x="5323658" y="2591222"/>
            <a:ext cx="4816374" cy="2789103"/>
          </a:xfrm>
          <a:prstGeom prst="rect">
            <a:avLst/>
          </a:prstGeom>
        </p:spPr>
      </p:pic>
      <p:sp>
        <p:nvSpPr>
          <p:cNvPr id="31" name="Rechthoek 30">
            <a:extLst>
              <a:ext uri="{FF2B5EF4-FFF2-40B4-BE49-F238E27FC236}">
                <a16:creationId xmlns:a16="http://schemas.microsoft.com/office/drawing/2014/main" id="{8ADF4C84-5F50-DD43-87C1-695250734103}"/>
              </a:ext>
            </a:extLst>
          </p:cNvPr>
          <p:cNvSpPr/>
          <p:nvPr/>
        </p:nvSpPr>
        <p:spPr>
          <a:xfrm>
            <a:off x="5439110" y="2690426"/>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hthoek 40">
            <a:extLst>
              <a:ext uri="{FF2B5EF4-FFF2-40B4-BE49-F238E27FC236}">
                <a16:creationId xmlns:a16="http://schemas.microsoft.com/office/drawing/2014/main" id="{72179B89-ACEB-4442-B56F-C3D1146D8D69}"/>
              </a:ext>
            </a:extLst>
          </p:cNvPr>
          <p:cNvSpPr/>
          <p:nvPr/>
        </p:nvSpPr>
        <p:spPr>
          <a:xfrm>
            <a:off x="8749401" y="2753415"/>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hthoek 41">
            <a:extLst>
              <a:ext uri="{FF2B5EF4-FFF2-40B4-BE49-F238E27FC236}">
                <a16:creationId xmlns:a16="http://schemas.microsoft.com/office/drawing/2014/main" id="{5EDB9130-8EF1-5948-A7E0-717838853E69}"/>
              </a:ext>
            </a:extLst>
          </p:cNvPr>
          <p:cNvSpPr/>
          <p:nvPr/>
        </p:nvSpPr>
        <p:spPr>
          <a:xfrm>
            <a:off x="7163174" y="2670737"/>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200" b="0"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sp>
        <p:nvSpPr>
          <p:cNvPr id="43" name="Tekstvak 42">
            <a:extLst>
              <a:ext uri="{FF2B5EF4-FFF2-40B4-BE49-F238E27FC236}">
                <a16:creationId xmlns:a16="http://schemas.microsoft.com/office/drawing/2014/main" id="{6D5CA3E3-B4E3-314C-A0CC-232BAAAB8EBB}"/>
              </a:ext>
            </a:extLst>
          </p:cNvPr>
          <p:cNvSpPr txBox="1"/>
          <p:nvPr/>
        </p:nvSpPr>
        <p:spPr>
          <a:xfrm>
            <a:off x="5331218" y="3897335"/>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Fysieke hulpbronnen</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44" name="Tekstvak 43">
            <a:extLst>
              <a:ext uri="{FF2B5EF4-FFF2-40B4-BE49-F238E27FC236}">
                <a16:creationId xmlns:a16="http://schemas.microsoft.com/office/drawing/2014/main" id="{D9BAE5E8-1503-7A4D-B6ED-5A983D81CF59}"/>
              </a:ext>
            </a:extLst>
          </p:cNvPr>
          <p:cNvSpPr txBox="1"/>
          <p:nvPr/>
        </p:nvSpPr>
        <p:spPr>
          <a:xfrm>
            <a:off x="6979527" y="3918336"/>
            <a:ext cx="153367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Economische middelen in de buurt</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45" name="Tekstvak 44">
            <a:extLst>
              <a:ext uri="{FF2B5EF4-FFF2-40B4-BE49-F238E27FC236}">
                <a16:creationId xmlns:a16="http://schemas.microsoft.com/office/drawing/2014/main" id="{D2BA3CE8-4386-FC41-8B1B-3C57B9069C2C}"/>
              </a:ext>
            </a:extLst>
          </p:cNvPr>
          <p:cNvSpPr txBox="1"/>
          <p:nvPr/>
        </p:nvSpPr>
        <p:spPr>
          <a:xfrm>
            <a:off x="8480889" y="3900466"/>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Verhalen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en erfgoed</a:t>
            </a:r>
          </a:p>
        </p:txBody>
      </p:sp>
      <p:pic>
        <p:nvPicPr>
          <p:cNvPr id="22" name="Graphic 21" descr="Bakstenen muur bouwen met effen opvulling">
            <a:extLst>
              <a:ext uri="{FF2B5EF4-FFF2-40B4-BE49-F238E27FC236}">
                <a16:creationId xmlns:a16="http://schemas.microsoft.com/office/drawing/2014/main" id="{C8836EE7-6BD0-D64F-97CA-DDB0C3AF51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1337" y="2761503"/>
            <a:ext cx="914400" cy="914400"/>
          </a:xfrm>
          <a:prstGeom prst="rect">
            <a:avLst/>
          </a:prstGeom>
        </p:spPr>
      </p:pic>
      <p:pic>
        <p:nvPicPr>
          <p:cNvPr id="24" name="Graphic 23" descr="Zorg met effen opvulling">
            <a:extLst>
              <a:ext uri="{FF2B5EF4-FFF2-40B4-BE49-F238E27FC236}">
                <a16:creationId xmlns:a16="http://schemas.microsoft.com/office/drawing/2014/main" id="{6BB0561E-22F2-3A4A-B63F-192E9F01EF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58510" y="2703935"/>
            <a:ext cx="1033023" cy="1033023"/>
          </a:xfrm>
          <a:prstGeom prst="rect">
            <a:avLst/>
          </a:prstGeom>
        </p:spPr>
      </p:pic>
      <p:pic>
        <p:nvPicPr>
          <p:cNvPr id="46" name="Graphic 45" descr="Chatten met effen opvulling">
            <a:extLst>
              <a:ext uri="{FF2B5EF4-FFF2-40B4-BE49-F238E27FC236}">
                <a16:creationId xmlns:a16="http://schemas.microsoft.com/office/drawing/2014/main" id="{61CAFA48-FF18-0B4D-AFC5-EFFB0B45EE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55407" y="2623046"/>
            <a:ext cx="1178623" cy="1178623"/>
          </a:xfrm>
          <a:prstGeom prst="rect">
            <a:avLst/>
          </a:prstGeom>
        </p:spPr>
      </p:pic>
      <p:pic>
        <p:nvPicPr>
          <p:cNvPr id="50" name="Graphic 49" descr="Hoofd met radertjes met effen opvulling">
            <a:extLst>
              <a:ext uri="{FF2B5EF4-FFF2-40B4-BE49-F238E27FC236}">
                <a16:creationId xmlns:a16="http://schemas.microsoft.com/office/drawing/2014/main" id="{D7B95191-0799-B843-8C82-C71F7BAB3D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6729" y="2738656"/>
            <a:ext cx="998302" cy="998302"/>
          </a:xfrm>
          <a:prstGeom prst="rect">
            <a:avLst/>
          </a:prstGeom>
        </p:spPr>
      </p:pic>
    </p:spTree>
    <p:extLst>
      <p:ext uri="{BB962C8B-B14F-4D97-AF65-F5344CB8AC3E}">
        <p14:creationId xmlns:p14="http://schemas.microsoft.com/office/powerpoint/2010/main" val="226584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28EB3C1-AB8F-7743-AA91-AF286E82C072}"/>
              </a:ext>
            </a:extLst>
          </p:cNvPr>
          <p:cNvPicPr>
            <a:picLocks noChangeAspect="1"/>
          </p:cNvPicPr>
          <p:nvPr/>
        </p:nvPicPr>
        <p:blipFill>
          <a:blip r:embed="rId3"/>
          <a:stretch>
            <a:fillRect/>
          </a:stretch>
        </p:blipFill>
        <p:spPr>
          <a:xfrm>
            <a:off x="485440" y="6091980"/>
            <a:ext cx="1575008" cy="451067"/>
          </a:xfrm>
          <a:prstGeom prst="rect">
            <a:avLst/>
          </a:prstGeom>
        </p:spPr>
      </p:pic>
      <p:sp>
        <p:nvSpPr>
          <p:cNvPr id="19" name="Rechthoek 18">
            <a:extLst>
              <a:ext uri="{FF2B5EF4-FFF2-40B4-BE49-F238E27FC236}">
                <a16:creationId xmlns:a16="http://schemas.microsoft.com/office/drawing/2014/main" id="{BD7353DC-A827-D64D-98E2-FF4F3854338C}"/>
              </a:ext>
            </a:extLst>
          </p:cNvPr>
          <p:cNvSpPr/>
          <p:nvPr/>
        </p:nvSpPr>
        <p:spPr>
          <a:xfrm>
            <a:off x="0" y="0"/>
            <a:ext cx="12192000" cy="1075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Nothing</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about</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us</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without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us</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pic>
        <p:nvPicPr>
          <p:cNvPr id="7" name="Afbeelding 6">
            <a:extLst>
              <a:ext uri="{FF2B5EF4-FFF2-40B4-BE49-F238E27FC236}">
                <a16:creationId xmlns:a16="http://schemas.microsoft.com/office/drawing/2014/main" id="{D29B98A2-2A5C-3C47-8BBD-727B74ED8DD2}"/>
              </a:ext>
            </a:extLst>
          </p:cNvPr>
          <p:cNvPicPr>
            <a:picLocks noChangeAspect="1"/>
          </p:cNvPicPr>
          <p:nvPr/>
        </p:nvPicPr>
        <p:blipFill>
          <a:blip r:embed="rId4"/>
          <a:stretch>
            <a:fillRect/>
          </a:stretch>
        </p:blipFill>
        <p:spPr>
          <a:xfrm>
            <a:off x="10291864" y="452074"/>
            <a:ext cx="1508512" cy="236273"/>
          </a:xfrm>
          <a:prstGeom prst="rect">
            <a:avLst/>
          </a:prstGeom>
        </p:spPr>
      </p:pic>
      <p:sp>
        <p:nvSpPr>
          <p:cNvPr id="2" name="Tijdelijke aanduiding voor voettekst 1">
            <a:extLst>
              <a:ext uri="{FF2B5EF4-FFF2-40B4-BE49-F238E27FC236}">
                <a16:creationId xmlns:a16="http://schemas.microsoft.com/office/drawing/2014/main" id="{9EA77F67-3DCD-344A-A9B5-86DB8CD0AB3D}"/>
              </a:ext>
            </a:extLst>
          </p:cNvPr>
          <p:cNvSpPr>
            <a:spLocks noGrp="1"/>
          </p:cNvSpPr>
          <p:nvPr>
            <p:ph type="ftr" sz="quarter" idx="11"/>
          </p:nvPr>
        </p:nvSpPr>
        <p:spPr>
          <a:xfrm>
            <a:off x="7272000" y="6300000"/>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rgbClr val="000000">
                    <a:tint val="75000"/>
                  </a:srgbClr>
                </a:solidFill>
                <a:effectLst/>
                <a:uLnTx/>
                <a:uFillTx/>
                <a:latin typeface="Calibri Light" panose="020F0302020204030204"/>
                <a:ea typeface="+mn-ea"/>
                <a:cs typeface="+mn-cs"/>
              </a:rPr>
              <a:t>Training Community Building </a:t>
            </a:r>
            <a:endParaRPr kumimoji="0" lang="nl-NL" sz="1400" b="0" i="0" u="none" strike="noStrike" kern="1200" cap="none" spc="0" normalizeH="0" baseline="0" noProof="0" dirty="0">
              <a:ln>
                <a:noFill/>
              </a:ln>
              <a:solidFill>
                <a:srgbClr val="000000">
                  <a:tint val="75000"/>
                </a:srgbClr>
              </a:solidFill>
              <a:effectLst/>
              <a:uLnTx/>
              <a:uFillTx/>
              <a:latin typeface="Calibri Light" panose="020F0302020204030204"/>
              <a:ea typeface="+mn-ea"/>
              <a:cs typeface="+mn-cs"/>
            </a:endParaRPr>
          </a:p>
        </p:txBody>
      </p:sp>
      <p:pic>
        <p:nvPicPr>
          <p:cNvPr id="5122" name="Picture 2">
            <a:extLst>
              <a:ext uri="{FF2B5EF4-FFF2-40B4-BE49-F238E27FC236}">
                <a16:creationId xmlns:a16="http://schemas.microsoft.com/office/drawing/2014/main" id="{4589DFCF-5058-9746-89AB-5C619424A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5035" y="1337474"/>
            <a:ext cx="5075746" cy="504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6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28EB3C1-AB8F-7743-AA91-AF286E82C072}"/>
              </a:ext>
            </a:extLst>
          </p:cNvPr>
          <p:cNvPicPr>
            <a:picLocks noChangeAspect="1"/>
          </p:cNvPicPr>
          <p:nvPr/>
        </p:nvPicPr>
        <p:blipFill>
          <a:blip r:embed="rId3"/>
          <a:stretch>
            <a:fillRect/>
          </a:stretch>
        </p:blipFill>
        <p:spPr>
          <a:xfrm>
            <a:off x="485440" y="6091980"/>
            <a:ext cx="1575008" cy="451067"/>
          </a:xfrm>
          <a:prstGeom prst="rect">
            <a:avLst/>
          </a:prstGeom>
        </p:spPr>
      </p:pic>
      <p:sp>
        <p:nvSpPr>
          <p:cNvPr id="19" name="Rechthoek 18">
            <a:extLst>
              <a:ext uri="{FF2B5EF4-FFF2-40B4-BE49-F238E27FC236}">
                <a16:creationId xmlns:a16="http://schemas.microsoft.com/office/drawing/2014/main" id="{BD7353DC-A827-D64D-98E2-FF4F3854338C}"/>
              </a:ext>
            </a:extLst>
          </p:cNvPr>
          <p:cNvSpPr/>
          <p:nvPr/>
        </p:nvSpPr>
        <p:spPr>
          <a:xfrm>
            <a:off x="0" y="0"/>
            <a:ext cx="12192000" cy="1075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D29B98A2-2A5C-3C47-8BBD-727B74ED8DD2}"/>
              </a:ext>
            </a:extLst>
          </p:cNvPr>
          <p:cNvPicPr>
            <a:picLocks noChangeAspect="1"/>
          </p:cNvPicPr>
          <p:nvPr/>
        </p:nvPicPr>
        <p:blipFill>
          <a:blip r:embed="rId4"/>
          <a:stretch>
            <a:fillRect/>
          </a:stretch>
        </p:blipFill>
        <p:spPr>
          <a:xfrm>
            <a:off x="10291864" y="452074"/>
            <a:ext cx="1508512" cy="236273"/>
          </a:xfrm>
          <a:prstGeom prst="rect">
            <a:avLst/>
          </a:prstGeom>
        </p:spPr>
      </p:pic>
      <p:sp>
        <p:nvSpPr>
          <p:cNvPr id="2" name="Tijdelijke aanduiding voor voettekst 1">
            <a:extLst>
              <a:ext uri="{FF2B5EF4-FFF2-40B4-BE49-F238E27FC236}">
                <a16:creationId xmlns:a16="http://schemas.microsoft.com/office/drawing/2014/main" id="{9EA77F67-3DCD-344A-A9B5-86DB8CD0AB3D}"/>
              </a:ext>
            </a:extLst>
          </p:cNvPr>
          <p:cNvSpPr>
            <a:spLocks noGrp="1"/>
          </p:cNvSpPr>
          <p:nvPr>
            <p:ph type="ftr" sz="quarter" idx="11"/>
          </p:nvPr>
        </p:nvSpPr>
        <p:spPr>
          <a:xfrm>
            <a:off x="7272000" y="6300000"/>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rgbClr val="000000">
                    <a:tint val="75000"/>
                  </a:srgbClr>
                </a:solidFill>
                <a:effectLst/>
                <a:uLnTx/>
                <a:uFillTx/>
                <a:latin typeface="Calibri Light" panose="020F0302020204030204"/>
                <a:ea typeface="+mn-ea"/>
                <a:cs typeface="+mn-cs"/>
              </a:rPr>
              <a:t>Training Community Building </a:t>
            </a:r>
            <a:endParaRPr kumimoji="0" lang="nl-NL" sz="1400" b="0" i="0" u="none" strike="noStrike" kern="1200" cap="none" spc="0" normalizeH="0" baseline="0" noProof="0" dirty="0">
              <a:ln>
                <a:noFill/>
              </a:ln>
              <a:solidFill>
                <a:srgbClr val="000000">
                  <a:tint val="75000"/>
                </a:srgbClr>
              </a:solidFill>
              <a:effectLst/>
              <a:uLnTx/>
              <a:uFillTx/>
              <a:latin typeface="Calibri Light" panose="020F0302020204030204"/>
              <a:ea typeface="+mn-ea"/>
              <a:cs typeface="+mn-cs"/>
            </a:endParaRPr>
          </a:p>
        </p:txBody>
      </p:sp>
      <p:pic>
        <p:nvPicPr>
          <p:cNvPr id="5122" name="Picture 2">
            <a:extLst>
              <a:ext uri="{FF2B5EF4-FFF2-40B4-BE49-F238E27FC236}">
                <a16:creationId xmlns:a16="http://schemas.microsoft.com/office/drawing/2014/main" id="{4589DFCF-5058-9746-89AB-5C619424A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5035" y="1337474"/>
            <a:ext cx="5075746" cy="504886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40E16EB4-0C85-6A4E-A1A2-ABB0F322EC71}"/>
              </a:ext>
            </a:extLst>
          </p:cNvPr>
          <p:cNvSpPr/>
          <p:nvPr/>
        </p:nvSpPr>
        <p:spPr>
          <a:xfrm>
            <a:off x="5977216" y="1337473"/>
            <a:ext cx="325527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webkit-standard"/>
                <a:ea typeface="+mn-ea"/>
                <a:cs typeface="+mn-cs"/>
              </a:rPr>
              <a:t> </a:t>
            </a: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1E7F1833-A855-F941-8704-2B023825D72D}"/>
              </a:ext>
            </a:extLst>
          </p:cNvPr>
          <p:cNvSpPr txBox="1"/>
          <p:nvPr/>
        </p:nvSpPr>
        <p:spPr>
          <a:xfrm>
            <a:off x="485440" y="216267"/>
            <a:ext cx="552676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DE BUURT GAAT VOOROP</a:t>
            </a:r>
          </a:p>
        </p:txBody>
      </p:sp>
      <p:sp>
        <p:nvSpPr>
          <p:cNvPr id="12" name="Ovaal 11">
            <a:extLst>
              <a:ext uri="{FF2B5EF4-FFF2-40B4-BE49-F238E27FC236}">
                <a16:creationId xmlns:a16="http://schemas.microsoft.com/office/drawing/2014/main" id="{C9EB81C4-6C19-AA4F-9F10-62C0B1E8A0F0}"/>
              </a:ext>
            </a:extLst>
          </p:cNvPr>
          <p:cNvSpPr/>
          <p:nvPr/>
        </p:nvSpPr>
        <p:spPr>
          <a:xfrm>
            <a:off x="5781368" y="3700033"/>
            <a:ext cx="2821858" cy="2782529"/>
          </a:xfrm>
          <a:prstGeom prst="ellipse">
            <a:avLst/>
          </a:prstGeom>
          <a:noFill/>
          <a:ln w="127000">
            <a:solidFill>
              <a:srgbClr val="17D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Pijl links 14">
            <a:extLst>
              <a:ext uri="{FF2B5EF4-FFF2-40B4-BE49-F238E27FC236}">
                <a16:creationId xmlns:a16="http://schemas.microsoft.com/office/drawing/2014/main" id="{140F6F7A-9D70-924D-8A8A-0F10AE463F91}"/>
              </a:ext>
            </a:extLst>
          </p:cNvPr>
          <p:cNvSpPr/>
          <p:nvPr/>
        </p:nvSpPr>
        <p:spPr>
          <a:xfrm rot="8325948">
            <a:off x="8410648" y="3256935"/>
            <a:ext cx="2467897" cy="344129"/>
          </a:xfrm>
          <a:prstGeom prst="rightArrow">
            <a:avLst/>
          </a:prstGeom>
          <a:solidFill>
            <a:srgbClr val="17D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04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7E90A5A-C327-B80A-EF84-DBDECD2E9330}"/>
              </a:ext>
            </a:extLst>
          </p:cNvPr>
          <p:cNvSpPr txBox="1"/>
          <p:nvPr/>
        </p:nvSpPr>
        <p:spPr>
          <a:xfrm>
            <a:off x="506186" y="542478"/>
            <a:ext cx="10662558" cy="53860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Deze zes assets zijn: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nl-NL" sz="2400" b="1" i="0" u="none" strike="noStrike" kern="1200" cap="none" spc="0" normalizeH="0" baseline="0" noProof="0" dirty="0" err="1">
                <a:ln>
                  <a:noFill/>
                </a:ln>
                <a:solidFill>
                  <a:prstClr val="black"/>
                </a:solidFill>
                <a:effectLst/>
                <a:uLnTx/>
                <a:uFillTx/>
                <a:latin typeface="Calibri" panose="020F0502020204030204"/>
                <a:ea typeface="+mn-ea"/>
                <a:cs typeface="+mn-cs"/>
              </a:rPr>
              <a:t>gifts</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vaardigheden, ervaringen, passies en kennis van bewoners die willen bijdragen aan het gemeenschappelijk welzijn van een buurt.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verbanden: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clubs, groepen en netwerken van bewoners (formeel en informeel) hebben vaak een opvatting over hoe de community moet zijn.  Binnen deze verbanden werk je aan versterking en vermenigvuldiging van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gifts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van de community. Je zet dus in op versterken van deze verbanden.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lokale instellingen/instituten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ondersteunen mensen in het alledaagse en zijn hulpmiddel om de community verder te brengen. En beschouwen bewoners als primaire makers en uitvinders van de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ontmoetingsplekken: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waar komen mensen samen, waar worden de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gifts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verbanden en instituten zichtbaar? Vanuit hier kunnen volgende stappen als verbinden en activeren genomen worden. Plekken waar ontmoeting centraal staat en waar iedereen welkom is. </a:t>
            </a:r>
          </a:p>
        </p:txBody>
      </p:sp>
    </p:spTree>
    <p:extLst>
      <p:ext uri="{BB962C8B-B14F-4D97-AF65-F5344CB8AC3E}">
        <p14:creationId xmlns:p14="http://schemas.microsoft.com/office/powerpoint/2010/main" val="19128445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Aangepast 15">
      <a:dk1>
        <a:srgbClr val="000000"/>
      </a:dk1>
      <a:lt1>
        <a:srgbClr val="FFFFFF"/>
      </a:lt1>
      <a:dk2>
        <a:srgbClr val="716E67"/>
      </a:dk2>
      <a:lt2>
        <a:srgbClr val="DBD7CA"/>
      </a:lt2>
      <a:accent1>
        <a:srgbClr val="F5BE14"/>
      </a:accent1>
      <a:accent2>
        <a:srgbClr val="E60031"/>
      </a:accent2>
      <a:accent3>
        <a:srgbClr val="F5871E"/>
      </a:accent3>
      <a:accent4>
        <a:srgbClr val="DFAA00"/>
      </a:accent4>
      <a:accent5>
        <a:srgbClr val="A83238"/>
      </a:accent5>
      <a:accent6>
        <a:srgbClr val="CE7847"/>
      </a:accent6>
      <a:hlink>
        <a:srgbClr val="E60000"/>
      </a:hlink>
      <a:folHlink>
        <a:srgbClr val="A832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documentManagement>
</p:properties>
</file>

<file path=customXml/itemProps1.xml><?xml version="1.0" encoding="utf-8"?>
<ds:datastoreItem xmlns:ds="http://schemas.openxmlformats.org/officeDocument/2006/customXml" ds:itemID="{C70E9549-BCD4-4747-8B65-74CC9DBC571C}">
  <ds:schemaRefs>
    <ds:schemaRef ds:uri="http://schemas.microsoft.com/sharepoint/v3/contenttype/forms"/>
  </ds:schemaRefs>
</ds:datastoreItem>
</file>

<file path=customXml/itemProps2.xml><?xml version="1.0" encoding="utf-8"?>
<ds:datastoreItem xmlns:ds="http://schemas.openxmlformats.org/officeDocument/2006/customXml" ds:itemID="{E26E4C6A-0934-414E-A1F0-769C42B90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B69EAD-DE0D-4B44-AC3A-BB07105457A1}">
  <ds:schemaRefs>
    <ds:schemaRef ds:uri="2c4f0c93-2979-4f27-aab2-70de95932352"/>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purl.org/dc/terms/"/>
    <ds:schemaRef ds:uri="c6f82ce1-f6df-49a5-8b49-cf8409a27aa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TotalTime>
  <Words>472</Words>
  <Application>Microsoft Office PowerPoint</Application>
  <PresentationFormat>Breedbeeld</PresentationFormat>
  <Paragraphs>59</Paragraphs>
  <Slides>10</Slides>
  <Notes>7</Notes>
  <HiddenSlides>0</HiddenSlides>
  <MMClips>0</MMClips>
  <ScaleCrop>false</ScaleCrop>
  <HeadingPairs>
    <vt:vector size="4" baseType="variant">
      <vt:variant>
        <vt:lpstr>Thema</vt:lpstr>
      </vt:variant>
      <vt:variant>
        <vt:i4>3</vt:i4>
      </vt:variant>
      <vt:variant>
        <vt:lpstr>Diatitels</vt:lpstr>
      </vt:variant>
      <vt:variant>
        <vt:i4>10</vt:i4>
      </vt:variant>
    </vt:vector>
  </HeadingPairs>
  <TitlesOfParts>
    <vt:vector size="13" baseType="lpstr">
      <vt:lpstr>Kantoorthema</vt:lpstr>
      <vt:lpstr>1_Kantoorthema</vt:lpstr>
      <vt:lpstr>2_Kantoorthema</vt:lpstr>
      <vt:lpstr>Community building</vt:lpstr>
      <vt:lpstr>Begrippenlijst </vt:lpstr>
      <vt:lpstr>Verschillende methodes </vt:lpstr>
      <vt:lpstr>ABCD methode </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building</dc:title>
  <dc:creator>Pascalle Cup</dc:creator>
  <cp:lastModifiedBy>Pascalle Cup</cp:lastModifiedBy>
  <cp:revision>2</cp:revision>
  <dcterms:created xsi:type="dcterms:W3CDTF">2023-03-01T09:23:35Z</dcterms:created>
  <dcterms:modified xsi:type="dcterms:W3CDTF">2023-03-01T09:25:48Z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